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Economica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  <p:embeddedFont>
      <p:font typeface="Open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Economica-bold.fntdata"/><Relationship Id="rId23" Type="http://schemas.openxmlformats.org/officeDocument/2006/relationships/font" Target="fonts/Economica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Economica-boldItalic.fntdata"/><Relationship Id="rId25" Type="http://schemas.openxmlformats.org/officeDocument/2006/relationships/font" Target="fonts/Economica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regular.fntdata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33" Type="http://schemas.openxmlformats.org/officeDocument/2006/relationships/font" Target="fonts/OpenSans-italic.fntdata"/><Relationship Id="rId10" Type="http://schemas.openxmlformats.org/officeDocument/2006/relationships/slide" Target="slides/slide5.xml"/><Relationship Id="rId32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Open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d931f62864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d931f62864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d931f62864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d931f62864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d931f62864_7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d931f62864_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d931f62864_7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d931f62864_7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931f62864_8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931f62864_8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f3ded9bba08ed5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f3ded9bba08ed5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cc95da3bb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cc95da3bb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dcc95da3bb_2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dcc95da3bb_2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d7cb5c61d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d7cb5c61d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7cb5c61dc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7cb5c61d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931f6286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931f6286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931f6286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931f6286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931f62864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d931f62864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dcc95da3bb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dcc95da3bb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931f62864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931f62864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931f62864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d931f62864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16.png"/><Relationship Id="rId5" Type="http://schemas.openxmlformats.org/officeDocument/2006/relationships/image" Target="../media/image21.png"/><Relationship Id="rId6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hyperlink" Target="https://www.esneca.lat/formacion/curso-universitario-produccion-musical/" TargetMode="External"/><Relationship Id="rId6" Type="http://schemas.openxmlformats.org/officeDocument/2006/relationships/hyperlink" Target="https://soundcheck.com.mx/la-ecualizacion-en-las-tres-etapas-de-la-produccion-musical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hyperlink" Target="https://www.eluniversal.com.mx/espectaculos/videojuegos-una-opcion-para-socializar-en-la-pandemia" TargetMode="External"/><Relationship Id="rId9" Type="http://schemas.openxmlformats.org/officeDocument/2006/relationships/hyperlink" Target="https://www.nytimes.com/2013/04/18/arts/music/muse-at-madison-square-garden.html" TargetMode="External"/><Relationship Id="rId5" Type="http://schemas.openxmlformats.org/officeDocument/2006/relationships/hyperlink" Target="https://www.eluniversal.com.mx/espectaculos/videojuegos-una-opcion-para-socializar-en-la-pandemia" TargetMode="External"/><Relationship Id="rId6" Type="http://schemas.openxmlformats.org/officeDocument/2006/relationships/image" Target="../media/image1.png"/><Relationship Id="rId7" Type="http://schemas.openxmlformats.org/officeDocument/2006/relationships/hyperlink" Target="https://www.bbc.com/news/business-56826190" TargetMode="External"/><Relationship Id="rId8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hyperlink" Target="https://www.panoramaaudiovisual.com/2017/06/26/la-belga-temple-of-tune-invierte-en-un-segundo-sistema-yamaha-nuage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www.panoramaaudiovisual.com/2017/06/26/la-belga-temple-of-tune-invierte-en-un-segundo-sistema-yamaha-nuage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10.png"/><Relationship Id="rId5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gif"/><Relationship Id="rId4" Type="http://schemas.openxmlformats.org/officeDocument/2006/relationships/hyperlink" Target="https://experienciajoven.com/carrera-de-programacion-de-videojuegos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Portafolio Profesional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832150" y="3343774"/>
            <a:ext cx="3479700" cy="8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Ricardo Gutiérrez Prado 	A01376978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Maryel Sánchez López 		A01377714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32375"/>
            <a:ext cx="8839202" cy="800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17023"/>
            <a:ext cx="8839203" cy="829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 rotWithShape="1">
          <a:blip r:embed="rId5">
            <a:alphaModFix/>
          </a:blip>
          <a:srcRect b="50634" l="0" r="40355" t="0"/>
          <a:stretch/>
        </p:blipFill>
        <p:spPr>
          <a:xfrm>
            <a:off x="152400" y="2571750"/>
            <a:ext cx="1837775" cy="191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14374" y="2571753"/>
            <a:ext cx="3217925" cy="191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 rotWithShape="1">
          <a:blip r:embed="rId5">
            <a:alphaModFix/>
          </a:blip>
          <a:srcRect b="0" l="0" r="0" t="49844"/>
          <a:stretch/>
        </p:blipFill>
        <p:spPr>
          <a:xfrm>
            <a:off x="2270800" y="2571750"/>
            <a:ext cx="3032586" cy="191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 txBox="1"/>
          <p:nvPr/>
        </p:nvSpPr>
        <p:spPr>
          <a:xfrm>
            <a:off x="152400" y="4520450"/>
            <a:ext cx="1837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Fig. 16  Código Banner 1</a:t>
            </a:r>
            <a:endParaRPr sz="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2868188" y="4520450"/>
            <a:ext cx="1837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Fig. 17  Código Banner 2</a:t>
            </a:r>
            <a:endParaRPr sz="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22"/>
          <p:cNvSpPr txBox="1"/>
          <p:nvPr/>
        </p:nvSpPr>
        <p:spPr>
          <a:xfrm>
            <a:off x="6277325" y="4488175"/>
            <a:ext cx="1837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Fig. 18  Código Banner 3</a:t>
            </a:r>
            <a:endParaRPr sz="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Paso 2: Menú desplegable</a:t>
            </a:r>
            <a:endParaRPr/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7091"/>
            <a:ext cx="8839199" cy="102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4400" y="2159975"/>
            <a:ext cx="4122201" cy="258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/>
          <p:cNvSpPr txBox="1"/>
          <p:nvPr/>
        </p:nvSpPr>
        <p:spPr>
          <a:xfrm>
            <a:off x="3743250" y="4794100"/>
            <a:ext cx="1837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Fig. 19  Código Menú Desplegable</a:t>
            </a:r>
            <a:endParaRPr sz="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75" y="315925"/>
            <a:ext cx="8839198" cy="1741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6275" y="2118291"/>
            <a:ext cx="3994999" cy="2781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 rotWithShape="1">
          <a:blip r:embed="rId5">
            <a:alphaModFix/>
          </a:blip>
          <a:srcRect b="0" l="0" r="57213" t="0"/>
          <a:stretch/>
        </p:blipFill>
        <p:spPr>
          <a:xfrm>
            <a:off x="441674" y="1432275"/>
            <a:ext cx="1689100" cy="27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 rotWithShape="1">
          <a:blip r:embed="rId6">
            <a:alphaModFix/>
          </a:blip>
          <a:srcRect b="0" l="0" r="0" t="8172"/>
          <a:stretch/>
        </p:blipFill>
        <p:spPr>
          <a:xfrm>
            <a:off x="6972950" y="1432275"/>
            <a:ext cx="1859350" cy="340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4"/>
          <p:cNvSpPr txBox="1"/>
          <p:nvPr/>
        </p:nvSpPr>
        <p:spPr>
          <a:xfrm>
            <a:off x="441675" y="4213350"/>
            <a:ext cx="1837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Fig. 20  Código Menú listas</a:t>
            </a:r>
            <a:endParaRPr sz="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24"/>
          <p:cNvSpPr txBox="1"/>
          <p:nvPr/>
        </p:nvSpPr>
        <p:spPr>
          <a:xfrm>
            <a:off x="3624875" y="4840100"/>
            <a:ext cx="1837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Fig. 21  Código Menú listas</a:t>
            </a:r>
            <a:endParaRPr sz="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24"/>
          <p:cNvSpPr txBox="1"/>
          <p:nvPr/>
        </p:nvSpPr>
        <p:spPr>
          <a:xfrm>
            <a:off x="7072175" y="4771775"/>
            <a:ext cx="1837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Fig. 22  Código Menú listas</a:t>
            </a:r>
            <a:endParaRPr sz="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>
            <p:ph type="title"/>
          </p:nvPr>
        </p:nvSpPr>
        <p:spPr>
          <a:xfrm>
            <a:off x="311700" y="149050"/>
            <a:ext cx="8520600" cy="7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Paso 3: Pie de Página</a:t>
            </a:r>
            <a:endParaRPr/>
          </a:p>
        </p:txBody>
      </p:sp>
      <p:pic>
        <p:nvPicPr>
          <p:cNvPr id="178" name="Google Shape;178;p25"/>
          <p:cNvPicPr preferRelativeResize="0"/>
          <p:nvPr/>
        </p:nvPicPr>
        <p:blipFill rotWithShape="1">
          <a:blip r:embed="rId3">
            <a:alphaModFix/>
          </a:blip>
          <a:srcRect b="12556" l="0" r="0" t="0"/>
          <a:stretch/>
        </p:blipFill>
        <p:spPr>
          <a:xfrm>
            <a:off x="152400" y="807025"/>
            <a:ext cx="8839202" cy="49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4500" y="1530187"/>
            <a:ext cx="1811324" cy="313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450" y="4560925"/>
            <a:ext cx="6577849" cy="4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5"/>
          <p:cNvSpPr txBox="1"/>
          <p:nvPr/>
        </p:nvSpPr>
        <p:spPr>
          <a:xfrm>
            <a:off x="2522425" y="3559250"/>
            <a:ext cx="1837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Fig. 23  Código Menú listas</a:t>
            </a:r>
            <a:endParaRPr sz="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2" name="Google Shape;182;p25"/>
          <p:cNvPicPr preferRelativeResize="0"/>
          <p:nvPr/>
        </p:nvPicPr>
        <p:blipFill rotWithShape="1">
          <a:blip r:embed="rId6">
            <a:alphaModFix/>
          </a:blip>
          <a:srcRect b="2169" l="0" r="9272" t="959"/>
          <a:stretch/>
        </p:blipFill>
        <p:spPr>
          <a:xfrm>
            <a:off x="1168287" y="1306600"/>
            <a:ext cx="4546074" cy="303362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5"/>
          <p:cNvSpPr txBox="1"/>
          <p:nvPr/>
        </p:nvSpPr>
        <p:spPr>
          <a:xfrm>
            <a:off x="2522413" y="4329525"/>
            <a:ext cx="183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Fig. 23  Código  contenido de página principal</a:t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25"/>
          <p:cNvSpPr txBox="1"/>
          <p:nvPr/>
        </p:nvSpPr>
        <p:spPr>
          <a:xfrm>
            <a:off x="2522413" y="4920700"/>
            <a:ext cx="1837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Fig. 24  Inserción de imágenes </a:t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" name="Google Shape;185;p25"/>
          <p:cNvSpPr txBox="1"/>
          <p:nvPr/>
        </p:nvSpPr>
        <p:spPr>
          <a:xfrm>
            <a:off x="7091275" y="4668500"/>
            <a:ext cx="1837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Fig. 25 Estilos de banner</a:t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/>
          <p:nvPr>
            <p:ph type="title"/>
          </p:nvPr>
        </p:nvSpPr>
        <p:spPr>
          <a:xfrm>
            <a:off x="311700" y="1398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Esqueleto terminado</a:t>
            </a:r>
            <a:endParaRPr/>
          </a:p>
        </p:txBody>
      </p:sp>
      <p:pic>
        <p:nvPicPr>
          <p:cNvPr id="191" name="Google Shape;1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950" y="1716500"/>
            <a:ext cx="4698399" cy="247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6"/>
          <p:cNvSpPr txBox="1"/>
          <p:nvPr/>
        </p:nvSpPr>
        <p:spPr>
          <a:xfrm>
            <a:off x="1809238" y="4260075"/>
            <a:ext cx="1837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Fig. 26 Página Televisión</a:t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p26"/>
          <p:cNvSpPr txBox="1"/>
          <p:nvPr/>
        </p:nvSpPr>
        <p:spPr>
          <a:xfrm>
            <a:off x="6414888" y="2771663"/>
            <a:ext cx="1837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Fig. 27 Página Medio musical    </a:t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" name="Google Shape;194;p26"/>
          <p:cNvSpPr txBox="1"/>
          <p:nvPr/>
        </p:nvSpPr>
        <p:spPr>
          <a:xfrm>
            <a:off x="6454313" y="4866600"/>
            <a:ext cx="1837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Fig. 28  Página  Video Juegos    </a:t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5" name="Google Shape;195;p26"/>
          <p:cNvPicPr preferRelativeResize="0"/>
          <p:nvPr/>
        </p:nvPicPr>
        <p:blipFill rotWithShape="1">
          <a:blip r:embed="rId4">
            <a:alphaModFix/>
          </a:blip>
          <a:srcRect b="0" l="0" r="0" t="7910"/>
          <a:stretch/>
        </p:blipFill>
        <p:spPr>
          <a:xfrm>
            <a:off x="378950" y="1257125"/>
            <a:ext cx="4698399" cy="270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/>
          <p:cNvPicPr preferRelativeResize="0"/>
          <p:nvPr/>
        </p:nvPicPr>
        <p:blipFill rotWithShape="1">
          <a:blip r:embed="rId5">
            <a:alphaModFix/>
          </a:blip>
          <a:srcRect b="0" l="0" r="0" t="6803"/>
          <a:stretch/>
        </p:blipFill>
        <p:spPr>
          <a:xfrm>
            <a:off x="5758775" y="971150"/>
            <a:ext cx="3152998" cy="183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8763" y="3048575"/>
            <a:ext cx="3150075" cy="183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/>
          <p:nvPr>
            <p:ph type="title"/>
          </p:nvPr>
        </p:nvSpPr>
        <p:spPr>
          <a:xfrm>
            <a:off x="1738950" y="575850"/>
            <a:ext cx="56661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</a:t>
            </a:r>
            <a:endParaRPr/>
          </a:p>
        </p:txBody>
      </p:sp>
      <p:pic>
        <p:nvPicPr>
          <p:cNvPr id="203" name="Google Shape;20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450" y="1291800"/>
            <a:ext cx="6861076" cy="311897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7"/>
          <p:cNvSpPr txBox="1"/>
          <p:nvPr/>
        </p:nvSpPr>
        <p:spPr>
          <a:xfrm>
            <a:off x="3653075" y="4472800"/>
            <a:ext cx="1837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Fig. 29  Menú Desplegable</a:t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8"/>
          <p:cNvPicPr preferRelativeResize="0"/>
          <p:nvPr/>
        </p:nvPicPr>
        <p:blipFill rotWithShape="1">
          <a:blip r:embed="rId3">
            <a:alphaModFix/>
          </a:blip>
          <a:srcRect b="0" l="0" r="0" t="6777"/>
          <a:stretch/>
        </p:blipFill>
        <p:spPr>
          <a:xfrm>
            <a:off x="1707600" y="1068925"/>
            <a:ext cx="5540803" cy="311889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8"/>
          <p:cNvSpPr txBox="1"/>
          <p:nvPr/>
        </p:nvSpPr>
        <p:spPr>
          <a:xfrm>
            <a:off x="3559088" y="4239200"/>
            <a:ext cx="1837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Fig.  30  Interfaz final </a:t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2"/>
                </a:solidFill>
              </a:rPr>
              <a:t>DEMOSTRACIÓN</a:t>
            </a:r>
            <a:r>
              <a:rPr lang="es"/>
              <a:t> FUNCIONAL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311675" y="2008575"/>
            <a:ext cx="4340400" cy="2604300"/>
          </a:xfrm>
          <a:prstGeom prst="rect">
            <a:avLst/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Cliente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11700" y="1225225"/>
            <a:ext cx="84915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Ingeniero en Producción Musical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008550"/>
            <a:ext cx="4340399" cy="2604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 rotWithShape="1">
          <a:blip r:embed="rId4">
            <a:alphaModFix/>
          </a:blip>
          <a:srcRect b="13636" l="0" r="22148" t="0"/>
          <a:stretch/>
        </p:blipFill>
        <p:spPr>
          <a:xfrm>
            <a:off x="5259963" y="1487000"/>
            <a:ext cx="3572324" cy="317022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/>
        </p:nvSpPr>
        <p:spPr>
          <a:xfrm>
            <a:off x="5259925" y="4657225"/>
            <a:ext cx="357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Fig. 2 Obtenida de </a:t>
            </a:r>
            <a:r>
              <a:rPr lang="es" sz="4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https://www.esneca.lat/formacion/curso-universitario-produccion-musical/</a:t>
            </a:r>
            <a:endParaRPr sz="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311703" y="4612800"/>
            <a:ext cx="4340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Fig. 1 Obtenida de</a:t>
            </a:r>
            <a:r>
              <a:rPr lang="es" sz="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" sz="4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https://soundcheck.com.mx/la-ecualizacion-en-las-tres-etapas-de-la-produccion-musical/</a:t>
            </a:r>
            <a:endParaRPr sz="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Usuario Final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A</a:t>
            </a:r>
            <a:r>
              <a:rPr lang="es"/>
              <a:t>rtistas, bandas y c</a:t>
            </a:r>
            <a:r>
              <a:rPr lang="es"/>
              <a:t>ompañías en busca de trabajos de post producción. </a:t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6834" y="2424150"/>
            <a:ext cx="2912251" cy="17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3276825" y="4218550"/>
            <a:ext cx="3807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Fig. 4 Obtenida de </a:t>
            </a:r>
            <a:r>
              <a:rPr lang="es" sz="4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https://www.eluniversal.com.mx/espectaculos/videojuegos-una-opcion-para-socializar-en-la-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pandemia</a:t>
            </a:r>
            <a:endParaRPr sz="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1950" y="3261425"/>
            <a:ext cx="2593476" cy="14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6241950" y="4720225"/>
            <a:ext cx="434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Fig. 5 Obtenida de </a:t>
            </a:r>
            <a:r>
              <a:rPr lang="es" sz="4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https://www.bbc.com/news/business-56826190</a:t>
            </a:r>
            <a:endParaRPr sz="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701" y="1857925"/>
            <a:ext cx="2912251" cy="191258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311701" y="3770500"/>
            <a:ext cx="2912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Fig. 3 Obtenida de </a:t>
            </a:r>
            <a:r>
              <a:rPr lang="es" sz="4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9"/>
              </a:rPr>
              <a:t>https://www.nytimes.com/2013/04/18/arts/music/muse-at-madison-square-garden.html</a:t>
            </a:r>
            <a:endParaRPr sz="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Enfoque principal</a:t>
            </a:r>
            <a:endParaRPr/>
          </a:p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/>
              <a:t>Medio Audiovisual</a:t>
            </a:r>
            <a:endParaRPr b="1"/>
          </a:p>
        </p:txBody>
      </p:sp>
      <p:sp>
        <p:nvSpPr>
          <p:cNvPr id="93" name="Google Shape;93;p16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/>
              <a:t>Medio Musical</a:t>
            </a:r>
            <a:endParaRPr b="1"/>
          </a:p>
        </p:txBody>
      </p:sp>
      <p:pic>
        <p:nvPicPr>
          <p:cNvPr id="94" name="Google Shape;94;p16"/>
          <p:cNvPicPr preferRelativeResize="0"/>
          <p:nvPr/>
        </p:nvPicPr>
        <p:blipFill rotWithShape="1">
          <a:blip r:embed="rId3">
            <a:alphaModFix/>
          </a:blip>
          <a:srcRect b="2919" l="0" r="0" t="15527"/>
          <a:stretch/>
        </p:blipFill>
        <p:spPr>
          <a:xfrm>
            <a:off x="169575" y="1944475"/>
            <a:ext cx="4284175" cy="233037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/>
        </p:nvSpPr>
        <p:spPr>
          <a:xfrm>
            <a:off x="169500" y="4274850"/>
            <a:ext cx="42843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Fig. 6 Obtenida de </a:t>
            </a:r>
            <a:r>
              <a:rPr lang="es" sz="4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https://www.panoramaaudiovisual.com/2017/06/26/la-belga-temple-of-tune-invierte-en-un-segundo-sistema-yamaha-nuage/</a:t>
            </a:r>
            <a:endParaRPr sz="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0900" y="1944463"/>
            <a:ext cx="4142899" cy="23303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4760900" y="4274850"/>
            <a:ext cx="42843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Fig. 7 Obtenida de </a:t>
            </a:r>
            <a:r>
              <a:rPr lang="es" sz="4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https://www.panoramaaudiovisual.com/2017/06/26/la-belga-temple-of-tune-invierte-en-un-segundo-sistema-yamaha-nuage/</a:t>
            </a:r>
            <a:endParaRPr sz="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540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Lato"/>
              <a:buAutoNum type="arabicPeriod"/>
            </a:pPr>
            <a:r>
              <a:t/>
            </a:r>
            <a:endParaRPr sz="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773700" y="118450"/>
            <a:ext cx="7596600" cy="10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Sistema</a:t>
            </a:r>
            <a:endParaRPr/>
          </a:p>
        </p:txBody>
      </p:sp>
      <p:sp>
        <p:nvSpPr>
          <p:cNvPr id="103" name="Google Shape;103;p17"/>
          <p:cNvSpPr txBox="1"/>
          <p:nvPr/>
        </p:nvSpPr>
        <p:spPr>
          <a:xfrm>
            <a:off x="2316600" y="4234625"/>
            <a:ext cx="4510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Fig. 8 Obtenida de </a:t>
            </a:r>
            <a:r>
              <a:rPr lang="es" sz="400">
                <a:solidFill>
                  <a:schemeClr val="dk1"/>
                </a:solidFill>
              </a:rPr>
              <a:t>file:///Users/fernandamaryelsanchezlopez/Desktop/TEC%20CEM/6to%20semestre/FDI/ProyectoFinal_26Mayo2021/index.html</a:t>
            </a:r>
            <a:endParaRPr sz="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3">
            <a:alphaModFix/>
          </a:blip>
          <a:srcRect b="0" l="0" r="0" t="6777"/>
          <a:stretch/>
        </p:blipFill>
        <p:spPr>
          <a:xfrm>
            <a:off x="1895601" y="1012299"/>
            <a:ext cx="5352801" cy="311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773700" y="153075"/>
            <a:ext cx="7596600" cy="8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Prototipo</a:t>
            </a:r>
            <a:endParaRPr/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250" y="1009563"/>
            <a:ext cx="3699992" cy="319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3908" y="1009575"/>
            <a:ext cx="3722691" cy="319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/>
        </p:nvSpPr>
        <p:spPr>
          <a:xfrm>
            <a:off x="668250" y="4247975"/>
            <a:ext cx="4510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Fig. 9 Obtenida de </a:t>
            </a:r>
            <a:r>
              <a:rPr lang="es" sz="400">
                <a:solidFill>
                  <a:schemeClr val="dk1"/>
                </a:solidFill>
              </a:rPr>
              <a:t>file:///Users/fernandamaryelsanchezlopez/Desktop/TEC%20CEM/6to%20semestre/FDI/ProyectoFinal_26Mayo2021/index.html</a:t>
            </a:r>
            <a:endParaRPr sz="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4773900" y="4247975"/>
            <a:ext cx="4510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Fig. 10  Obtenida de </a:t>
            </a:r>
            <a:r>
              <a:rPr lang="es" sz="400">
                <a:solidFill>
                  <a:schemeClr val="dk1"/>
                </a:solidFill>
              </a:rPr>
              <a:t>file:///Users/fernandamaryelsanchezlopez/Desktop/TEC%20CEM/6to%20semestre/FDI/ProyectoFinal_26Mayo2021/index.html</a:t>
            </a:r>
            <a:endParaRPr sz="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635825" y="226500"/>
            <a:ext cx="7596600" cy="8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Prototipo</a:t>
            </a:r>
            <a:endParaRPr/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2600" y="2127750"/>
            <a:ext cx="2623049" cy="236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125" y="939850"/>
            <a:ext cx="2769226" cy="26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9625" y="939850"/>
            <a:ext cx="3048250" cy="26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814987" y="3607225"/>
            <a:ext cx="2227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Fig. 11 Prototipo Medio Audiovisual</a:t>
            </a:r>
            <a:endParaRPr sz="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3458250" y="4560575"/>
            <a:ext cx="2227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Fig. 12  Prototipo Medio Musical</a:t>
            </a:r>
            <a:endParaRPr sz="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5950000" y="3607225"/>
            <a:ext cx="2227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Fig. 13  Prototipo Información y Contacto </a:t>
            </a:r>
            <a:endParaRPr sz="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0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1238250" y="1000125"/>
            <a:ext cx="666750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highlight>
                  <a:schemeClr val="lt1"/>
                </a:highlight>
              </a:rPr>
              <a:t>Desarrollo de la página</a:t>
            </a:r>
            <a:endParaRPr b="1">
              <a:highlight>
                <a:schemeClr val="lt1"/>
              </a:highlight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3115950" y="4143375"/>
            <a:ext cx="2912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Fig. 14  Obtenida de </a:t>
            </a:r>
            <a:r>
              <a:rPr lang="es" sz="4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https://experienciajoven.com/carrera-de-programacion-de-videojuegos/</a:t>
            </a:r>
            <a:endParaRPr sz="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Paso 1: Header</a:t>
            </a:r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053425"/>
            <a:ext cx="8839199" cy="858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1550" y="1147218"/>
            <a:ext cx="6380884" cy="268035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/>
          <p:nvPr/>
        </p:nvSpPr>
        <p:spPr>
          <a:xfrm>
            <a:off x="3045175" y="3800875"/>
            <a:ext cx="2912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Fig. 15  Código Index</a:t>
            </a:r>
            <a:endParaRPr sz="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